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23"/>
  </p:notesMasterIdLst>
  <p:handoutMasterIdLst>
    <p:handoutMasterId r:id="rId24"/>
  </p:handoutMasterIdLst>
  <p:sldIdLst>
    <p:sldId id="262" r:id="rId5"/>
    <p:sldId id="260" r:id="rId6"/>
    <p:sldId id="261" r:id="rId7"/>
    <p:sldId id="263" r:id="rId8"/>
    <p:sldId id="264" r:id="rId9"/>
    <p:sldId id="269" r:id="rId10"/>
    <p:sldId id="268" r:id="rId11"/>
    <p:sldId id="267" r:id="rId12"/>
    <p:sldId id="266" r:id="rId13"/>
    <p:sldId id="26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8151"/>
    <a:srgbClr val="002B5E"/>
    <a:srgbClr val="CDB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38" autoAdjust="0"/>
    <p:restoredTop sz="90929"/>
  </p:normalViewPr>
  <p:slideViewPr>
    <p:cSldViewPr snapToGrid="0">
      <p:cViewPr varScale="1">
        <p:scale>
          <a:sx n="72" d="100"/>
          <a:sy n="72" d="100"/>
        </p:scale>
        <p:origin x="118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5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397250" y="0"/>
            <a:ext cx="344805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97250" cy="60960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/>
          <a:lstStyle>
            <a:lvl1pPr algn="l">
              <a:tabLst>
                <a:tab pos="623888" algn="l"/>
              </a:tabLst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n-US" sz="1600" dirty="0"/>
              <a:t>University of Pittsburgh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635998"/>
            <a:ext cx="2496449" cy="24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sz="800" dirty="0"/>
              <a:t>The Pennsylvania Child Welfare Resource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151563" y="8911772"/>
            <a:ext cx="706437" cy="188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latin typeface="Georgia" pitchFamily="18" charset="0"/>
              </a:defRPr>
            </a:lvl1pPr>
          </a:lstStyle>
          <a:p>
            <a:pPr>
              <a:defRPr/>
            </a:pPr>
            <a:fld id="{1DEAAAA3-F7D2-420C-8044-4D8DB93005E2}" type="slidenum">
              <a:rPr lang="en-US" b="1"/>
              <a:pPr>
                <a:defRPr/>
              </a:pPr>
              <a:t>‹#›</a:t>
            </a:fld>
            <a:endParaRPr lang="en-US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60338" y="95250"/>
            <a:ext cx="481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38525" y="31750"/>
            <a:ext cx="1819275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0"/>
            <a:ext cx="1600200" cy="623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008562" y="300038"/>
            <a:ext cx="485775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7250" y="622300"/>
            <a:ext cx="3448050" cy="30003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15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470275" y="869950"/>
            <a:ext cx="32321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54514" y="8636001"/>
            <a:ext cx="4303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latin typeface="Georgia" pitchFamily="18" charset="0"/>
              </a:rPr>
              <a:t>309: Drug and Alcohol Issues: An Introduction for Child Welfare Professionals </a:t>
            </a:r>
          </a:p>
        </p:txBody>
      </p:sp>
    </p:spTree>
    <p:extLst>
      <p:ext uri="{BB962C8B-B14F-4D97-AF65-F5344CB8AC3E}">
        <p14:creationId xmlns:p14="http://schemas.microsoft.com/office/powerpoint/2010/main" val="30258398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976313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18025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467429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dirty="0"/>
              <a:t>The Pennsylvania Child Welfare Resource Center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54738" y="8926286"/>
            <a:ext cx="703262" cy="18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60338" y="95250"/>
            <a:ext cx="481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397250" y="0"/>
            <a:ext cx="344805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0"/>
            <a:ext cx="1600200" cy="623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15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008562" y="300038"/>
            <a:ext cx="485775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97250" y="622300"/>
            <a:ext cx="3448050" cy="30003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150" dirty="0">
                <a:latin typeface="Georgia" pitchFamily="18" charset="0"/>
              </a:rPr>
              <a:t>The Pennsylvania Child Welfare Resource</a:t>
            </a:r>
            <a:r>
              <a:rPr lang="en-US" sz="1150" baseline="0" dirty="0">
                <a:latin typeface="Georgia" pitchFamily="18" charset="0"/>
              </a:rPr>
              <a:t>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0275" y="869950"/>
            <a:ext cx="323215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38525" y="31750"/>
            <a:ext cx="1819275" cy="63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396343" cy="609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4"/>
            <a:ext cx="3396343" cy="615553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endParaRPr lang="en-US" sz="950" dirty="0">
              <a:latin typeface="Georgia" pitchFamily="18" charset="0"/>
            </a:endParaRPr>
          </a:p>
          <a:p>
            <a:pPr algn="l">
              <a:tabLst>
                <a:tab pos="623888" algn="l"/>
              </a:tabLst>
            </a:pPr>
            <a:r>
              <a:rPr lang="en-US" sz="1600" dirty="0">
                <a:latin typeface="Georgia" pitchFamily="18" charset="0"/>
              </a:rPr>
              <a:t>	University of Pittsburgh</a:t>
            </a:r>
            <a:endParaRPr lang="en-US" sz="850" dirty="0">
              <a:latin typeface="Georgia" pitchFamily="18" charset="0"/>
            </a:endParaRPr>
          </a:p>
          <a:p>
            <a:pPr algn="l">
              <a:tabLst>
                <a:tab pos="623888" algn="l"/>
              </a:tabLst>
            </a:pPr>
            <a:endParaRPr lang="en-US" sz="85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0000" y="8690020"/>
            <a:ext cx="431800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800" dirty="0">
                <a:latin typeface="Georgia" pitchFamily="18" charset="0"/>
              </a:rPr>
              <a:t>Update Title in Notes Master</a:t>
            </a:r>
          </a:p>
        </p:txBody>
      </p:sp>
    </p:spTree>
    <p:extLst>
      <p:ext uri="{BB962C8B-B14F-4D97-AF65-F5344CB8AC3E}">
        <p14:creationId xmlns:p14="http://schemas.microsoft.com/office/powerpoint/2010/main" val="16046222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9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2</a:t>
            </a:fld>
            <a:endParaRPr lang="en-US" dirty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Georgia" pitchFamily="1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The Pennsylvania Child Welfare Training Program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The Pennsylvania Child Welfare Training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echa_sm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Title of Presentation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/>
              <a:t>Click to Add Subtitle of Presentation</a:t>
            </a:r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Tuesday, March 22,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48250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94807"/>
            <a:ext cx="8247888" cy="4225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5888" y="1429674"/>
            <a:ext cx="8229600" cy="59436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8200"/>
            <a:ext cx="7772400" cy="979772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463"/>
            <a:ext cx="7772400" cy="1016912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60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04176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111433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980902"/>
            <a:ext cx="7348537" cy="51706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199" y="1202900"/>
            <a:ext cx="8229601" cy="97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2213113"/>
            <a:ext cx="8243047" cy="410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91300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24325" y="6343650"/>
            <a:ext cx="4989513" cy="247650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latin typeface="+mn-lt"/>
              </a:rPr>
              <a:t>309:</a:t>
            </a:r>
            <a:r>
              <a:rPr lang="en-US" sz="1000" baseline="0" dirty="0">
                <a:latin typeface="+mn-lt"/>
              </a:rPr>
              <a:t> Drug and Alcohol Issues: An Introduction for Child Welfare Professionals</a:t>
            </a:r>
            <a:endParaRPr lang="en-US" sz="1000" dirty="0">
              <a:latin typeface="+mn-lt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Resource</a:t>
              </a:r>
              <a:r>
                <a:rPr lang="en-US" sz="1000" baseline="0" dirty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46" r:id="rId2"/>
    <p:sldLayoutId id="2147483845" r:id="rId3"/>
    <p:sldLayoutId id="2147483837" r:id="rId4"/>
    <p:sldLayoutId id="2147483847" r:id="rId5"/>
    <p:sldLayoutId id="2147483838" r:id="rId6"/>
    <p:sldLayoutId id="2147483839" r:id="rId7"/>
    <p:sldLayoutId id="2147483848" r:id="rId8"/>
    <p:sldLayoutId id="2147483840" r:id="rId9"/>
    <p:sldLayoutId id="2147483841" r:id="rId10"/>
    <p:sldLayoutId id="2147483842" r:id="rId11"/>
    <p:sldLayoutId id="2147483849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ohsinc.com/Drug_User_Paraphernalia_example_2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hsinc.com/photos_drug_photos_pictures_drug_paraphernalia_drug_lab_photos.htm" TargetMode="External"/><Relationship Id="rId4" Type="http://schemas.openxmlformats.org/officeDocument/2006/relationships/hyperlink" Target="http://www.usdoj.gov/dea/concern/paraphernaliafact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paradigm.com/archives/164-S01_PT.GI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paradigm.com/archives/164-S01_PT.GI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hsinc.com/photos_drug_photos_pictures_drug_paraphernalia_drug_lab_photos.htm" TargetMode="External"/><Relationship Id="rId4" Type="http://schemas.openxmlformats.org/officeDocument/2006/relationships/hyperlink" Target="http://www.usdoj.gov/dea/concern/paraphernaliafac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hsinc.com/photos_drug_photos_pictures_drug_paraphernalia_drug_lab_photos.htm" TargetMode="External"/><Relationship Id="rId4" Type="http://schemas.openxmlformats.org/officeDocument/2006/relationships/hyperlink" Target="http://www.usdoj.gov/dea/concern/paraphernaliafact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hsinc.com/photos_drug_photos_pictures_drug_paraphernalia_drug_lab_photos.htm" TargetMode="External"/><Relationship Id="rId4" Type="http://schemas.openxmlformats.org/officeDocument/2006/relationships/hyperlink" Target="http://www.usdoj.gov/dea/concern/paraphernaliafact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hsinc.com/photos_drug_photos_pictures_drug_paraphernalia_drug_lab_photos.htm" TargetMode="External"/><Relationship Id="rId4" Type="http://schemas.openxmlformats.org/officeDocument/2006/relationships/hyperlink" Target="http://www.usdoj.gov/dea/concern/paraphernaliafact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hsinc.com/photos_drug_photos_pictures_drug_paraphernalia_drug_lab_photos.htm" TargetMode="External"/><Relationship Id="rId4" Type="http://schemas.openxmlformats.org/officeDocument/2006/relationships/hyperlink" Target="http://www.usdoj.gov/dea/concern/paraphernaliafac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800" y="2217058"/>
            <a:ext cx="8534400" cy="914400"/>
          </a:xfrm>
        </p:spPr>
        <p:txBody>
          <a:bodyPr/>
          <a:lstStyle/>
          <a:p>
            <a:r>
              <a:rPr lang="en-US" sz="2400" dirty="0"/>
              <a:t>309: Drug and Alcohol Issues: An Introduction for Child Welfare Professionals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04800" y="3203175"/>
            <a:ext cx="8543365" cy="372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04800" y="3669342"/>
            <a:ext cx="3352800" cy="927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BBA4C9-A133-4504-A51E-FDE0C42DAF17}" type="datetime2">
              <a:rPr lang="en-US" smtClean="0"/>
              <a:pPr/>
              <a:t>Tuesday, March 22,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22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Drug Paraphernalia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10</a:t>
            </a:fld>
            <a:endParaRPr lang="en-US" dirty="0">
              <a:latin typeface="Arial" charset="0"/>
            </a:endParaRPr>
          </a:p>
        </p:txBody>
      </p:sp>
      <p:pic>
        <p:nvPicPr>
          <p:cNvPr id="6146" name="Picture 2" descr="http://www.ohsinc.com/Drug_User_Paraphernalia_example_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188" y="1608707"/>
            <a:ext cx="25908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84607" y="5029228"/>
            <a:ext cx="4625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+mn-lt"/>
              </a:rPr>
              <a:t>Spoons and matches used to “cook up” drugs. Syringe and rope tie for shooting drugs into system.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708" y="5779534"/>
            <a:ext cx="6866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Photo Retrieved September 28, 2005 from Public Domain Resource Sites: </a:t>
            </a:r>
            <a:r>
              <a:rPr lang="en-US" sz="1000" u="sng" dirty="0">
                <a:latin typeface="+mn-lt"/>
                <a:hlinkClick r:id="rId4"/>
              </a:rPr>
              <a:t>http://www.usdoj.gov/dea/concern/paraphernaliafact.html</a:t>
            </a:r>
            <a:r>
              <a:rPr lang="en-US" sz="1000" dirty="0">
                <a:latin typeface="+mn-lt"/>
              </a:rPr>
              <a:t> and </a:t>
            </a:r>
            <a:r>
              <a:rPr lang="en-US" sz="1000" u="sng" dirty="0">
                <a:latin typeface="+mn-lt"/>
                <a:hlinkClick r:id="rId5"/>
              </a:rPr>
              <a:t>http://www.ohsinc.com/photos_drug_photos_pictures_drug_paraphernalia_drug_lab_photos.htm</a:t>
            </a:r>
            <a:endParaRPr lang="en-US" sz="10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58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12" y="883026"/>
            <a:ext cx="8570259" cy="591671"/>
          </a:xfrm>
        </p:spPr>
        <p:txBody>
          <a:bodyPr/>
          <a:lstStyle/>
          <a:p>
            <a:r>
              <a:rPr lang="en-US" sz="2400" dirty="0"/>
              <a:t>Characteristics of Families Affected by Substance Dependency/Abuse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0" y="2308431"/>
            <a:ext cx="3088343" cy="2801471"/>
          </a:xfrm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Lack of</a:t>
            </a:r>
            <a:r>
              <a:rPr lang="en-US" sz="20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Self-Actualization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Esteem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Love, Affection, Belonging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Safety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Physiological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11</a:t>
            </a:fld>
            <a:endParaRPr lang="en-US" dirty="0">
              <a:latin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95098" y="1281953"/>
            <a:ext cx="3088343" cy="4957482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000" u="sng" kern="0" dirty="0"/>
              <a:t>Leads to</a:t>
            </a:r>
            <a:r>
              <a:rPr lang="en-US" sz="2000" kern="0" dirty="0"/>
              <a:t>:</a:t>
            </a:r>
          </a:p>
          <a:p>
            <a:r>
              <a:rPr lang="en-US" sz="2000" kern="0" dirty="0"/>
              <a:t>An anxious family environment</a:t>
            </a:r>
          </a:p>
          <a:p>
            <a:r>
              <a:rPr lang="en-US" sz="2000" kern="0" dirty="0"/>
              <a:t>Inconsistent parenting</a:t>
            </a:r>
          </a:p>
          <a:p>
            <a:r>
              <a:rPr lang="en-US" sz="2000" kern="0" dirty="0"/>
              <a:t>Unpredictable rules</a:t>
            </a:r>
          </a:p>
          <a:p>
            <a:r>
              <a:rPr lang="en-US" sz="2000" kern="0" dirty="0"/>
              <a:t>Rigid external boundaries</a:t>
            </a:r>
          </a:p>
          <a:p>
            <a:r>
              <a:rPr lang="en-US" sz="2000" kern="0" dirty="0"/>
              <a:t>Inadequate personal boundaries</a:t>
            </a:r>
          </a:p>
          <a:p>
            <a:r>
              <a:rPr lang="en-US" sz="2000" kern="0" dirty="0"/>
              <a:t>Secrets/shame-based life</a:t>
            </a:r>
          </a:p>
          <a:p>
            <a:r>
              <a:rPr lang="en-US" sz="2000" kern="0" dirty="0"/>
              <a:t>Role reversal</a:t>
            </a:r>
          </a:p>
          <a:p>
            <a:r>
              <a:rPr lang="en-US" sz="2000" kern="0" dirty="0"/>
              <a:t>Victim blaming/scapegoating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54820" y="3236259"/>
            <a:ext cx="986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n-lt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96117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963711"/>
            <a:ext cx="8229600" cy="591671"/>
          </a:xfrm>
        </p:spPr>
        <p:txBody>
          <a:bodyPr/>
          <a:lstStyle/>
          <a:p>
            <a:r>
              <a:rPr lang="en-US" dirty="0"/>
              <a:t>The Goals of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766058"/>
            <a:ext cx="8247888" cy="488576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Identify chemical dependency</a:t>
            </a:r>
          </a:p>
          <a:p>
            <a:pPr marL="457200" indent="-457200">
              <a:buAutoNum type="arabicPeriod"/>
            </a:pPr>
            <a:r>
              <a:rPr lang="en-US" dirty="0"/>
              <a:t>Help individual to identify the denial; confront that denial</a:t>
            </a:r>
          </a:p>
          <a:p>
            <a:pPr marL="457200" indent="-457200">
              <a:buAutoNum type="arabicPeriod"/>
            </a:pPr>
            <a:r>
              <a:rPr lang="en-US" dirty="0"/>
              <a:t>Teach individual about his/her illness</a:t>
            </a:r>
          </a:p>
          <a:p>
            <a:pPr marL="457200" indent="-457200">
              <a:buAutoNum type="arabicPeriod"/>
            </a:pPr>
            <a:r>
              <a:rPr lang="en-US" dirty="0"/>
              <a:t>Teach individual what to do about it (ex., Twelve Step Groups)</a:t>
            </a:r>
          </a:p>
          <a:p>
            <a:pPr marL="457200" indent="-457200">
              <a:buAutoNum type="arabicPeriod"/>
            </a:pPr>
            <a:r>
              <a:rPr lang="en-US" dirty="0"/>
              <a:t>Teach individual how to prevent relapse</a:t>
            </a:r>
          </a:p>
          <a:p>
            <a:pPr marL="457200" indent="-457200">
              <a:buAutoNum type="arabicPeriod"/>
            </a:pPr>
            <a:r>
              <a:rPr lang="en-US" dirty="0"/>
              <a:t>Work with individual to resolve problems (Post-Acute Withdrawal Syndrome)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107151"/>
            <a:ext cx="8229600" cy="591671"/>
          </a:xfrm>
        </p:spPr>
        <p:txBody>
          <a:bodyPr/>
          <a:lstStyle/>
          <a:p>
            <a:r>
              <a:rPr lang="en-US" dirty="0"/>
              <a:t>Phases of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09496"/>
            <a:ext cx="8247888" cy="32541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Getting clean and sober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Stabilization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Follow-up support and aftercare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Denial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543057"/>
            <a:ext cx="8247888" cy="28895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“… a normal response/defense for coping with painful and overwhelming problems. [Denial] has both benefits and disadvantages. The benefit is that it temporarily removes the pain caused by consciously confronting a serious problem while creating the illusion that the problem is being solved. The biggest disadvantage of denial is that it blocks recognition and problem solving.”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14</a:t>
            </a:fld>
            <a:endParaRPr lang="en-US" dirty="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dirty="0"/>
              <a:t>Terence Gorski, N.C.A.C. II, C.S.A.C., a well-known professional in the field of addiction, defines </a:t>
            </a:r>
            <a:r>
              <a:rPr lang="en-US" sz="2000" i="1" dirty="0"/>
              <a:t>denial </a:t>
            </a:r>
            <a:r>
              <a:rPr lang="en-US" sz="2000" dirty="0"/>
              <a:t>as: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128" y="5728447"/>
            <a:ext cx="82654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Resource: </a:t>
            </a:r>
            <a:r>
              <a:rPr lang="en-US" sz="1100" i="1" dirty="0">
                <a:latin typeface="+mn-lt"/>
              </a:rPr>
              <a:t>Gorski, T.T. “Denial Management Counseling,” Paradigm magazine, Vol. 6(3) and Vol. 5(2): pgs. 20-21 (Summer 2001). Retrieved November 14, 2005 from the World Wide Web at </a:t>
            </a:r>
            <a:r>
              <a:rPr lang="en-US" sz="1100" i="1" dirty="0">
                <a:latin typeface="+mn-lt"/>
                <a:hlinkClick r:id="rId2"/>
              </a:rPr>
              <a:t>http://www.onlineparadigm.com/archives/164-S01_PT.GI.pdf</a:t>
            </a:r>
            <a:r>
              <a:rPr lang="en-US" sz="1100" i="1" dirty="0">
                <a:latin typeface="+mn-lt"/>
              </a:rPr>
              <a:t> Used with permission of Paradigm magazine, P.O. Box 793768, Dallas, TX 75379, (972) 250-1110</a:t>
            </a:r>
          </a:p>
        </p:txBody>
      </p:sp>
    </p:spTree>
    <p:extLst>
      <p:ext uri="{BB962C8B-B14F-4D97-AF65-F5344CB8AC3E}">
        <p14:creationId xmlns:p14="http://schemas.microsoft.com/office/powerpoint/2010/main" val="1881288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Denial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637591"/>
            <a:ext cx="8247888" cy="3382643"/>
          </a:xfrm>
        </p:spPr>
        <p:txBody>
          <a:bodyPr numCol="2"/>
          <a:lstStyle/>
          <a:p>
            <a:pPr marL="457200" indent="-457200">
              <a:buAutoNum type="arabicPeriod"/>
            </a:pPr>
            <a:r>
              <a:rPr lang="en-US" dirty="0"/>
              <a:t>Avoidance</a:t>
            </a:r>
          </a:p>
          <a:p>
            <a:pPr marL="457200" indent="-457200">
              <a:buAutoNum type="arabicPeriod"/>
            </a:pPr>
            <a:r>
              <a:rPr lang="en-US" dirty="0"/>
              <a:t>Absolute Denial</a:t>
            </a:r>
          </a:p>
          <a:p>
            <a:pPr marL="457200" indent="-457200">
              <a:buAutoNum type="arabicPeriod"/>
            </a:pPr>
            <a:r>
              <a:rPr lang="en-US" dirty="0"/>
              <a:t>Minimizing</a:t>
            </a:r>
          </a:p>
          <a:p>
            <a:pPr marL="457200" indent="-457200">
              <a:buAutoNum type="arabicPeriod"/>
            </a:pPr>
            <a:r>
              <a:rPr lang="en-US" dirty="0"/>
              <a:t>Rationalizing</a:t>
            </a:r>
          </a:p>
          <a:p>
            <a:pPr marL="457200" indent="-457200">
              <a:buAutoNum type="arabicPeriod"/>
            </a:pPr>
            <a:r>
              <a:rPr lang="en-US" dirty="0"/>
              <a:t>Blaming</a:t>
            </a:r>
          </a:p>
          <a:p>
            <a:pPr marL="457200" indent="-457200">
              <a:buAutoNum type="arabicPeriod"/>
            </a:pPr>
            <a:r>
              <a:rPr lang="en-US" dirty="0"/>
              <a:t>Comparing</a:t>
            </a:r>
          </a:p>
          <a:p>
            <a:pPr marL="457200" indent="-457200">
              <a:buAutoNum type="arabicPeriod"/>
            </a:pPr>
            <a:r>
              <a:rPr lang="en-US" dirty="0"/>
              <a:t>Compliance</a:t>
            </a:r>
          </a:p>
          <a:p>
            <a:pPr marL="457200" indent="-457200">
              <a:buAutoNum type="arabicPeriod"/>
            </a:pPr>
            <a:r>
              <a:rPr lang="en-US" dirty="0"/>
              <a:t>Manipulating</a:t>
            </a:r>
          </a:p>
          <a:p>
            <a:pPr marL="457200" indent="-457200">
              <a:buAutoNum type="arabicPeriod"/>
            </a:pPr>
            <a:r>
              <a:rPr lang="en-US" dirty="0"/>
              <a:t>Flight into Health</a:t>
            </a:r>
          </a:p>
          <a:p>
            <a:pPr marL="457200" indent="-457200">
              <a:buAutoNum type="arabicPeriod"/>
            </a:pPr>
            <a:r>
              <a:rPr lang="en-US" dirty="0"/>
              <a:t>Recovery by Fear</a:t>
            </a:r>
          </a:p>
          <a:p>
            <a:pPr marL="457200" indent="-457200">
              <a:buAutoNum type="arabicPeriod"/>
            </a:pPr>
            <a:r>
              <a:rPr lang="en-US" dirty="0"/>
              <a:t>Strategic Hopelessness</a:t>
            </a:r>
          </a:p>
          <a:p>
            <a:pPr marL="457200" indent="-457200">
              <a:buAutoNum type="arabicPeriod"/>
            </a:pPr>
            <a:r>
              <a:rPr lang="en-US" dirty="0"/>
              <a:t>The Democratic Disease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15</a:t>
            </a:fld>
            <a:endParaRPr lang="en-US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940" y="5109880"/>
            <a:ext cx="810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Developed by Terence Gorski N.C.A.C II, C.S.A.C and the CENAPS Corporation with regard to Denial Management Counseling</a:t>
            </a:r>
            <a:r>
              <a:rPr lang="en-US" sz="1200" baseline="30000" dirty="0">
                <a:latin typeface="+mn-lt"/>
              </a:rPr>
              <a:t>©</a:t>
            </a:r>
            <a:r>
              <a:rPr lang="en-US" sz="1200" dirty="0">
                <a:latin typeface="+mn-lt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003" y="5692587"/>
            <a:ext cx="826545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+mn-lt"/>
              </a:rPr>
              <a:t>Resource: </a:t>
            </a:r>
            <a:r>
              <a:rPr lang="en-US" sz="1050" i="1" dirty="0">
                <a:latin typeface="+mn-lt"/>
              </a:rPr>
              <a:t>Gorski, T.T. “Denial Management Counseling,” Paradigm magazine, Vol. 6(3) and Vol. 5(2): pgs. 20-21 (Summer 2001). Retrieved November 14, 2005 from the World Wide Web at </a:t>
            </a:r>
            <a:r>
              <a:rPr lang="en-US" sz="1050" i="1" dirty="0">
                <a:latin typeface="+mn-lt"/>
                <a:hlinkClick r:id="rId2"/>
              </a:rPr>
              <a:t>http://www.onlineparadigm.com/archives/164-S01_PT.GI.pdf</a:t>
            </a:r>
            <a:r>
              <a:rPr lang="en-US" sz="1050" i="1" dirty="0">
                <a:latin typeface="+mn-lt"/>
              </a:rPr>
              <a:t> Used with permission of Paradigm magazine, P.O. Box 793768, Dallas, TX 75379, (972) 250-1110</a:t>
            </a:r>
          </a:p>
        </p:txBody>
      </p:sp>
    </p:spTree>
    <p:extLst>
      <p:ext uri="{BB962C8B-B14F-4D97-AF65-F5344CB8AC3E}">
        <p14:creationId xmlns:p14="http://schemas.microsoft.com/office/powerpoint/2010/main" val="3916430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71" y="793376"/>
            <a:ext cx="8565776" cy="591671"/>
          </a:xfrm>
        </p:spPr>
        <p:txBody>
          <a:bodyPr/>
          <a:lstStyle/>
          <a:p>
            <a:r>
              <a:rPr lang="en-US" sz="2400" dirty="0"/>
              <a:t>Wheel of Change: Prochaska and </a:t>
            </a:r>
            <a:r>
              <a:rPr lang="en-US" sz="2400" dirty="0" err="1"/>
              <a:t>Diclemente’s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Six Stages of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2067485" y="1521758"/>
            <a:ext cx="4743450" cy="4457700"/>
          </a:xfrm>
          <a:prstGeom prst="ellipse">
            <a:avLst/>
          </a:prstGeom>
          <a:solidFill>
            <a:srgbClr val="FFFFFF"/>
          </a:solidFill>
          <a:ln w="508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2877671" y="2039470"/>
            <a:ext cx="1561539" cy="1742281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4439210" y="2039470"/>
            <a:ext cx="1501775" cy="179546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459754" y="3782358"/>
            <a:ext cx="3175" cy="21971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4459754" y="3834932"/>
            <a:ext cx="2165537" cy="79832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2291229" y="3834932"/>
            <a:ext cx="2171700" cy="836612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55982" y="1111624"/>
            <a:ext cx="2581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Stage 1: Pre-contemplation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87" y="1524009"/>
            <a:ext cx="2581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n-lt"/>
              </a:rPr>
              <a:t>Permanent Exit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42445" y="1855714"/>
            <a:ext cx="2019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Stage 6: Relapse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88575" y="3146669"/>
            <a:ext cx="214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Stage 2: Contemplation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15677" y="3209419"/>
            <a:ext cx="202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Stage 5: Maintenance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9097" y="4572094"/>
            <a:ext cx="1837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Stage 4: 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4147" y="4545194"/>
            <a:ext cx="1837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Stage 3: Preparation</a:t>
            </a: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 rot="-2186823">
            <a:off x="5896740" y="2184063"/>
            <a:ext cx="1143000" cy="3429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666699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 rot="1864818">
            <a:off x="1790725" y="2377835"/>
            <a:ext cx="1143000" cy="3429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666699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 rot="2717998">
            <a:off x="4926140" y="2624365"/>
            <a:ext cx="800100" cy="342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 rot="7823689">
            <a:off x="5358690" y="4132685"/>
            <a:ext cx="800100" cy="342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 rot="10800000">
            <a:off x="4052075" y="4623500"/>
            <a:ext cx="800100" cy="342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 rot="-7840485">
            <a:off x="2725285" y="4078895"/>
            <a:ext cx="800100" cy="342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 rot="-2338101">
            <a:off x="3139905" y="2507820"/>
            <a:ext cx="800100" cy="342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49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While Writing 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25388"/>
            <a:ext cx="8247888" cy="4894729"/>
          </a:xfrm>
        </p:spPr>
        <p:txBody>
          <a:bodyPr/>
          <a:lstStyle/>
          <a:p>
            <a:r>
              <a:rPr lang="en-US" dirty="0"/>
              <a:t>Family strengths and needs</a:t>
            </a:r>
          </a:p>
          <a:p>
            <a:r>
              <a:rPr lang="en-US" dirty="0"/>
              <a:t>Educational level to which you write the plan</a:t>
            </a:r>
          </a:p>
          <a:p>
            <a:r>
              <a:rPr lang="en-US" dirty="0"/>
              <a:t>Who you invite to the table to write the plan; and how?</a:t>
            </a:r>
          </a:p>
          <a:p>
            <a:r>
              <a:rPr lang="en-US" dirty="0"/>
              <a:t>What services and timeframes will you (and hopefully the family) use to try and ensure Ryan’s reunification and/or safety, permanency, and well-being in his alternate placement?</a:t>
            </a:r>
          </a:p>
          <a:p>
            <a:r>
              <a:rPr lang="en-US" dirty="0"/>
              <a:t>Why will you suggest certain services?</a:t>
            </a:r>
          </a:p>
          <a:p>
            <a:r>
              <a:rPr lang="en-US" dirty="0"/>
              <a:t>How will you try to ensure that the services link to the permanency goals?</a:t>
            </a:r>
          </a:p>
          <a:p>
            <a:r>
              <a:rPr lang="en-US" dirty="0"/>
              <a:t>Formal or informal resources planned for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7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Considerations While Writing the Plan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506071"/>
            <a:ext cx="8247888" cy="4814046"/>
          </a:xfrm>
        </p:spPr>
        <p:txBody>
          <a:bodyPr/>
          <a:lstStyle/>
          <a:p>
            <a:r>
              <a:rPr lang="en-US" dirty="0"/>
              <a:t>For treatment services, what considerations must you make before asking family members to attend treatment sessions?</a:t>
            </a:r>
          </a:p>
          <a:p>
            <a:r>
              <a:rPr lang="en-US" dirty="0"/>
              <a:t>Visitation</a:t>
            </a:r>
          </a:p>
          <a:p>
            <a:r>
              <a:rPr lang="en-US" dirty="0"/>
              <a:t>Will ASFA mandates play a role in any of your decisions?</a:t>
            </a:r>
          </a:p>
          <a:p>
            <a:r>
              <a:rPr lang="en-US" dirty="0"/>
              <a:t>How will you develop the plan considering Mr. Morgan, based on where he might be (location), relapse, and the stages of change?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1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0667" y="1064218"/>
            <a:ext cx="8229600" cy="591671"/>
          </a:xfrm>
        </p:spPr>
        <p:txBody>
          <a:bodyPr/>
          <a:lstStyle/>
          <a:p>
            <a:r>
              <a:rPr lang="en-US" dirty="0"/>
              <a:t>Adult Learning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0645" y="1691967"/>
            <a:ext cx="8247888" cy="45743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Adults, statistically retain: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10% of what they read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20% of what they hear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30% of what they see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50% of what they see and hear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70% of what they say or discuss with others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80% of what they experience personally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90% of what they say and do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1100" dirty="0"/>
              <a:t>Source: Glaser, R. (1983, June). Education and Thinking: The Role of Knowledge. Technical Report No. PDS-6. Pittsburgh, PA: University of Pittsburgh, Learning and Development Center.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34" y="751796"/>
            <a:ext cx="4167266" cy="4511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0647" y="865096"/>
            <a:ext cx="8229600" cy="591671"/>
          </a:xfrm>
        </p:spPr>
        <p:txBody>
          <a:bodyPr/>
          <a:lstStyle/>
          <a:p>
            <a:r>
              <a:rPr lang="en-US" dirty="0"/>
              <a:t>Competencies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70645" y="1582274"/>
            <a:ext cx="8247888" cy="4881284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110-2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Assessment: The child welfare professional gathers relevant information and engages in critical thinking, utilizing a strength-based perspective and the competency model leading to an ongoing, accurate, and comprehensive assessment process.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110-3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Teaming: The child welfare professional assembles teams within and across organizations that are inclusive of family members utilizing and contributing to a collaborative approach throughout all phases of the child welfare process.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110-4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Planning: The child welfare professional facilitates the planning, development, and coordination of relevant information to a well-reasoned sequence of strategies and goals to achieve sustainable and beneficial results.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FAA35-CF82-4C62-BBAA-2977F00373C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63277"/>
            <a:ext cx="8247888" cy="4554070"/>
          </a:xfrm>
        </p:spPr>
        <p:txBody>
          <a:bodyPr/>
          <a:lstStyle/>
          <a:p>
            <a:r>
              <a:rPr lang="en-US" sz="1800" dirty="0"/>
              <a:t>Describe the laws, policies, and guidelines that guide services for children and families with drug and alcohol issues</a:t>
            </a:r>
          </a:p>
          <a:p>
            <a:r>
              <a:rPr lang="en-US" sz="1800" dirty="0"/>
              <a:t>Discuss the connection of services between the drug and alcohol system and the child welfare system</a:t>
            </a:r>
          </a:p>
          <a:p>
            <a:r>
              <a:rPr lang="en-US" sz="1800" dirty="0"/>
              <a:t>Recognize how drug and alcohol issues affect the case process in child welfare</a:t>
            </a:r>
          </a:p>
          <a:p>
            <a:r>
              <a:rPr lang="en-US" sz="1800" dirty="0"/>
              <a:t>Describe how and when drug and alcohol issues affects the permanency planning process for caseworkers</a:t>
            </a:r>
          </a:p>
          <a:p>
            <a:r>
              <a:rPr lang="en-US" sz="1800" dirty="0"/>
              <a:t>Identify the issues involved in planning a placement for a child and family involved in drug and alcohol</a:t>
            </a:r>
          </a:p>
          <a:p>
            <a:r>
              <a:rPr lang="en-US" sz="1800" dirty="0"/>
              <a:t>Apply permanency-planning principles to the casework process when drug and alcohol issues are involved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b="0" dirty="0"/>
              <a:t>Participants will be able to:</a:t>
            </a:r>
          </a:p>
        </p:txBody>
      </p:sp>
    </p:spTree>
    <p:extLst>
      <p:ext uri="{BB962C8B-B14F-4D97-AF65-F5344CB8AC3E}">
        <p14:creationId xmlns:p14="http://schemas.microsoft.com/office/powerpoint/2010/main" val="25538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Drug Paraphernalia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photo-drug paraphernal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44" y="1649510"/>
            <a:ext cx="36703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7745" y="4007223"/>
            <a:ext cx="3670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Scale to weigh drugs</a:t>
            </a:r>
          </a:p>
        </p:txBody>
      </p:sp>
      <p:pic>
        <p:nvPicPr>
          <p:cNvPr id="1027" name="Picture 3" descr="Gas mask converted to drug pip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" t="-11502" r="1178" b="11502"/>
          <a:stretch/>
        </p:blipFill>
        <p:spPr bwMode="auto">
          <a:xfrm>
            <a:off x="4948530" y="2535245"/>
            <a:ext cx="356616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48530" y="5280248"/>
            <a:ext cx="3566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Gas mask converted to drug pipe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08" y="5671954"/>
            <a:ext cx="68669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Photos Retrieved September 28, 2005 from Public Domain Resource Sites: </a:t>
            </a:r>
            <a:r>
              <a:rPr lang="en-US" sz="1100" u="sng" dirty="0">
                <a:latin typeface="+mn-lt"/>
                <a:hlinkClick r:id="rId4"/>
              </a:rPr>
              <a:t>http://www.usdoj.gov/dea/concern/paraphernaliafact.html</a:t>
            </a:r>
            <a:r>
              <a:rPr lang="en-US" sz="1100" dirty="0">
                <a:latin typeface="+mn-lt"/>
              </a:rPr>
              <a:t> and </a:t>
            </a:r>
            <a:r>
              <a:rPr lang="en-US" sz="1100" u="sng" dirty="0">
                <a:latin typeface="+mn-lt"/>
                <a:hlinkClick r:id="rId5"/>
              </a:rPr>
              <a:t>http://www.ohsinc.com/photos_drug_photos_pictures_drug_paraphernalia_drug_lab_photos.htm</a:t>
            </a:r>
            <a:endParaRPr lang="en-US" sz="11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2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Drug Paraphernalia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  <p:pic>
        <p:nvPicPr>
          <p:cNvPr id="2050" name="Picture 2" descr="Soft drink can with false bott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24" b="13724"/>
          <a:stretch/>
        </p:blipFill>
        <p:spPr bwMode="auto">
          <a:xfrm>
            <a:off x="528918" y="1371600"/>
            <a:ext cx="3708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8918" y="4114803"/>
            <a:ext cx="370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Soft drink can with false bottom</a:t>
            </a:r>
          </a:p>
        </p:txBody>
      </p:sp>
      <p:pic>
        <p:nvPicPr>
          <p:cNvPr id="2051" name="Picture 3" descr="Lipstick dispenser hides drug pip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837" b="12837"/>
          <a:stretch/>
        </p:blipFill>
        <p:spPr bwMode="auto">
          <a:xfrm>
            <a:off x="4849906" y="2560320"/>
            <a:ext cx="3606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49906" y="5316108"/>
            <a:ext cx="360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Lipstick dispenser hides drug pipe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708" y="5671954"/>
            <a:ext cx="68669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Photos Retrieved September 28, 2005 from Public Domain Resource Sites: </a:t>
            </a:r>
            <a:r>
              <a:rPr lang="en-US" sz="1100" u="sng" dirty="0">
                <a:latin typeface="+mn-lt"/>
                <a:hlinkClick r:id="rId4"/>
              </a:rPr>
              <a:t>http://www.usdoj.gov/dea/concern/paraphernaliafact.html</a:t>
            </a:r>
            <a:r>
              <a:rPr lang="en-US" sz="1100" dirty="0">
                <a:latin typeface="+mn-lt"/>
              </a:rPr>
              <a:t> and </a:t>
            </a:r>
            <a:r>
              <a:rPr lang="en-US" sz="1100" u="sng" dirty="0">
                <a:latin typeface="+mn-lt"/>
                <a:hlinkClick r:id="rId5"/>
              </a:rPr>
              <a:t>http://www.ohsinc.com/photos_drug_photos_pictures_drug_paraphernalia_drug_lab_photos.htm</a:t>
            </a:r>
            <a:endParaRPr lang="en-US" sz="11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5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Drug Paraphernalia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  <p:pic>
        <p:nvPicPr>
          <p:cNvPr id="3074" name="Picture 2" descr="Felt tip marker with internal drug pip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3"/>
          <a:stretch/>
        </p:blipFill>
        <p:spPr bwMode="auto">
          <a:xfrm>
            <a:off x="322730" y="1721228"/>
            <a:ext cx="3644900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2730" y="4105838"/>
            <a:ext cx="36449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+mn-lt"/>
              </a:rPr>
              <a:t>Felt tip marker with internal drug pipe</a:t>
            </a:r>
          </a:p>
        </p:txBody>
      </p:sp>
      <p:pic>
        <p:nvPicPr>
          <p:cNvPr id="3075" name="Picture 3" descr="Squeeze bottle filled with GHB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99"/>
          <a:stretch/>
        </p:blipFill>
        <p:spPr bwMode="auto">
          <a:xfrm>
            <a:off x="5449794" y="2429436"/>
            <a:ext cx="2489200" cy="246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17458" y="4894753"/>
            <a:ext cx="29852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+mn-lt"/>
              </a:rPr>
              <a:t>Squeeze bottle filled with GHB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708" y="5671954"/>
            <a:ext cx="68669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Photos Retrieved September 28, 2005 from Public Domain Resource Sites: </a:t>
            </a:r>
            <a:r>
              <a:rPr lang="en-US" sz="1100" u="sng" dirty="0">
                <a:latin typeface="+mn-lt"/>
                <a:hlinkClick r:id="rId4"/>
              </a:rPr>
              <a:t>http://www.usdoj.gov/dea/concern/paraphernaliafact.html</a:t>
            </a:r>
            <a:r>
              <a:rPr lang="en-US" sz="1100" dirty="0">
                <a:latin typeface="+mn-lt"/>
              </a:rPr>
              <a:t> and </a:t>
            </a:r>
            <a:r>
              <a:rPr lang="en-US" sz="1100" u="sng" dirty="0">
                <a:latin typeface="+mn-lt"/>
                <a:hlinkClick r:id="rId5"/>
              </a:rPr>
              <a:t>http://www.ohsinc.com/photos_drug_photos_pictures_drug_paraphernalia_drug_lab_photos.htm</a:t>
            </a:r>
            <a:endParaRPr lang="en-US" sz="11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6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Drug Paraphernalia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  <p:pic>
        <p:nvPicPr>
          <p:cNvPr id="4098" name="Picture 2" descr="Hollow pager adapted to conceal dru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3"/>
          <a:stretch/>
        </p:blipFill>
        <p:spPr bwMode="auto">
          <a:xfrm>
            <a:off x="412377" y="1685367"/>
            <a:ext cx="3581400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2377" y="4069978"/>
            <a:ext cx="3581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+mn-lt"/>
              </a:rPr>
              <a:t>Hollow pager adapted to conceal drugs</a:t>
            </a:r>
          </a:p>
        </p:txBody>
      </p:sp>
      <p:pic>
        <p:nvPicPr>
          <p:cNvPr id="4099" name="Picture 3" descr="Assorted collection of drug pi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3"/>
          <a:stretch/>
        </p:blipFill>
        <p:spPr bwMode="auto">
          <a:xfrm>
            <a:off x="4724400" y="2788024"/>
            <a:ext cx="3606800" cy="2377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24400" y="5172668"/>
            <a:ext cx="3606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+mn-lt"/>
              </a:rPr>
              <a:t>Assorted collection of drug pipes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708" y="5671954"/>
            <a:ext cx="68669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Photos Retrieved September 28, 2005 from Public Domain Resource Sites: </a:t>
            </a:r>
            <a:r>
              <a:rPr lang="en-US" sz="1100" u="sng" dirty="0">
                <a:latin typeface="+mn-lt"/>
                <a:hlinkClick r:id="rId4"/>
              </a:rPr>
              <a:t>http://www.usdoj.gov/dea/concern/paraphernaliafact.html</a:t>
            </a:r>
            <a:r>
              <a:rPr lang="en-US" sz="1100" dirty="0">
                <a:latin typeface="+mn-lt"/>
              </a:rPr>
              <a:t> and </a:t>
            </a:r>
            <a:r>
              <a:rPr lang="en-US" sz="1100" u="sng" dirty="0">
                <a:latin typeface="+mn-lt"/>
                <a:hlinkClick r:id="rId5"/>
              </a:rPr>
              <a:t>http://www.ohsinc.com/photos_drug_photos_pictures_drug_paraphernalia_drug_lab_photos.htm</a:t>
            </a:r>
            <a:endParaRPr lang="en-US" sz="11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8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Drug Paraphernalia (cont’d)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  <p:pic>
        <p:nvPicPr>
          <p:cNvPr id="5122" name="Picture 2" descr="Drug_User_Paraphernalia_example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73" y="1479176"/>
            <a:ext cx="34417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Drug_User_Paraphernalia_example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623" y="2312907"/>
            <a:ext cx="3378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1673" y="4231343"/>
            <a:ext cx="3441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+mn-lt"/>
              </a:rPr>
              <a:t>More assorted drug pipes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8188" y="5065088"/>
            <a:ext cx="365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+mn-lt"/>
              </a:rPr>
              <a:t>Various clips for holding marijuana cigarettes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708" y="5671954"/>
            <a:ext cx="68669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Photos Retrieved September 28, 2005 from Public Domain Resource Sites: </a:t>
            </a:r>
            <a:r>
              <a:rPr lang="en-US" sz="1100" u="sng" dirty="0">
                <a:latin typeface="+mn-lt"/>
                <a:hlinkClick r:id="rId4"/>
              </a:rPr>
              <a:t>http://www.usdoj.gov/dea/concern/paraphernaliafact.html</a:t>
            </a:r>
            <a:r>
              <a:rPr lang="en-US" sz="1100" dirty="0">
                <a:latin typeface="+mn-lt"/>
              </a:rPr>
              <a:t> and </a:t>
            </a:r>
            <a:r>
              <a:rPr lang="en-US" sz="1100" u="sng" dirty="0">
                <a:latin typeface="+mn-lt"/>
                <a:hlinkClick r:id="rId5"/>
              </a:rPr>
              <a:t>http://www.ohsinc.com/photos_drug_photos_pictures_drug_paraphernalia_drug_lab_photos.htm</a:t>
            </a:r>
            <a:endParaRPr lang="en-US" sz="11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20197"/>
      </p:ext>
    </p:extLst>
  </p:cSld>
  <p:clrMapOvr>
    <a:masterClrMapping/>
  </p:clrMapOvr>
</p:sld>
</file>

<file path=ppt/theme/theme1.xml><?xml version="1.0" encoding="utf-8"?>
<a:theme xmlns:a="http://schemas.openxmlformats.org/drawingml/2006/main" name="PwrPntTrnrDvlpdTmplt0817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y xmlns="dfc80c4b-6fa3-477c-9f87-410f157344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0D736FBD75C4CA883685263A9457B" ma:contentTypeVersion="9" ma:contentTypeDescription="Create a new document." ma:contentTypeScope="" ma:versionID="f295d77f4cdead56f31d71546a1384be">
  <xsd:schema xmlns:xsd="http://www.w3.org/2001/XMLSchema" xmlns:xs="http://www.w3.org/2001/XMLSchema" xmlns:p="http://schemas.microsoft.com/office/2006/metadata/properties" xmlns:ns2="dfc80c4b-6fa3-477c-9f87-410f15734463" xmlns:ns3="071c875f-9e36-463c-b368-5c5870634cf2" targetNamespace="http://schemas.microsoft.com/office/2006/metadata/properties" ma:root="true" ma:fieldsID="cbae2a1c036a676ee3e430837b0e029a" ns2:_="" ns3:_="">
    <xsd:import namespace="dfc80c4b-6fa3-477c-9f87-410f15734463"/>
    <xsd:import namespace="071c875f-9e36-463c-b368-5c5870634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ocument_x0020_Category" minOccurs="0"/>
                <xsd:element ref="ns3:SharedWithUsers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80c4b-6fa3-477c-9f87-410f15734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ocument_x0020_Category" ma:index="10" nillable="true" ma:displayName="Document Category" ma:internalName="Document_x0020_Category">
      <xsd:simpleType>
        <xsd:restriction base="dms:Choice">
          <xsd:enumeration value="Help"/>
          <xsd:enumeration value="Information"/>
          <xsd:enumeration value="Policy"/>
        </xsd:restriction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c875f-9e36-463c-b368-5c5870634cf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89088F-DE3C-4A35-AB09-CAB88DD904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7CA800-A720-43FD-9360-E618EEC42233}">
  <ds:schemaRefs>
    <ds:schemaRef ds:uri="http://schemas.microsoft.com/office/2006/metadata/properties"/>
    <ds:schemaRef ds:uri="http://www.w3.org/XML/1998/namespace"/>
    <ds:schemaRef ds:uri="http://purl.org/dc/elements/1.1/"/>
    <ds:schemaRef ds:uri="dfc80c4b-6fa3-477c-9f87-410f15734463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071c875f-9e36-463c-b368-5c5870634cf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23B558-CE3E-4D30-AE9A-57D294DDA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c80c4b-6fa3-477c-9f87-410f15734463"/>
    <ds:schemaRef ds:uri="071c875f-9e36-463c-b368-5c5870634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271</TotalTime>
  <Words>1432</Words>
  <Application>Microsoft Office PowerPoint</Application>
  <PresentationFormat>On-screen Show (4:3)</PresentationFormat>
  <Paragraphs>138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Georgia</vt:lpstr>
      <vt:lpstr>Wingdings</vt:lpstr>
      <vt:lpstr>PwrPntTrnrDvlpdTmplt081711</vt:lpstr>
      <vt:lpstr>PowerPoint Presentation</vt:lpstr>
      <vt:lpstr>Adult Learning</vt:lpstr>
      <vt:lpstr>Competencies</vt:lpstr>
      <vt:lpstr>Learning Objectives</vt:lpstr>
      <vt:lpstr>Examples of Drug Paraphernalia</vt:lpstr>
      <vt:lpstr>Examples of Drug Paraphernalia (cont’d)</vt:lpstr>
      <vt:lpstr>Examples of Drug Paraphernalia (cont’d)</vt:lpstr>
      <vt:lpstr>Examples of Drug Paraphernalia (cont’d)</vt:lpstr>
      <vt:lpstr>Examples of Drug Paraphernalia (cont’d)</vt:lpstr>
      <vt:lpstr>Examples of Drug Paraphernalia (cont’d)</vt:lpstr>
      <vt:lpstr>Characteristics of Families Affected by Substance Dependency/Abuse</vt:lpstr>
      <vt:lpstr>The Goals of Treatment</vt:lpstr>
      <vt:lpstr>Phases of Treatment</vt:lpstr>
      <vt:lpstr>Definition of Denial</vt:lpstr>
      <vt:lpstr>Identifying Denial Patterns</vt:lpstr>
      <vt:lpstr>Wheel of Change: Prochaska and Diclemente’s  Six Stages of Change</vt:lpstr>
      <vt:lpstr>Considerations While Writing the Plan</vt:lpstr>
      <vt:lpstr>Considerations While Writing the Plan (cont’d)</vt:lpstr>
    </vt:vector>
  </TitlesOfParts>
  <Company>The University of Pittsburgh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Truchon</dc:creator>
  <cp:keywords>Templates</cp:keywords>
  <cp:lastModifiedBy>Bowersox, Andrea Leigh</cp:lastModifiedBy>
  <cp:revision>45</cp:revision>
  <dcterms:created xsi:type="dcterms:W3CDTF">2015-09-29T12:40:14Z</dcterms:created>
  <dcterms:modified xsi:type="dcterms:W3CDTF">2022-03-22T12:05:39Z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0x0101008670D736FBD75C4CA883685263A9457B</vt:lpwstr>
  </property>
</Properties>
</file>